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670" r:id="rId2"/>
    <p:sldId id="576" r:id="rId3"/>
    <p:sldId id="651" r:id="rId4"/>
    <p:sldId id="652" r:id="rId5"/>
    <p:sldId id="653" r:id="rId6"/>
    <p:sldId id="655" r:id="rId7"/>
    <p:sldId id="656" r:id="rId8"/>
    <p:sldId id="671" r:id="rId9"/>
    <p:sldId id="672" r:id="rId10"/>
    <p:sldId id="673" r:id="rId11"/>
    <p:sldId id="674" r:id="rId12"/>
    <p:sldId id="658" r:id="rId13"/>
    <p:sldId id="659" r:id="rId14"/>
    <p:sldId id="662" r:id="rId15"/>
    <p:sldId id="661" r:id="rId16"/>
    <p:sldId id="663" r:id="rId17"/>
    <p:sldId id="664" r:id="rId18"/>
    <p:sldId id="665" r:id="rId19"/>
    <p:sldId id="675" r:id="rId20"/>
    <p:sldId id="676" r:id="rId21"/>
    <p:sldId id="666" r:id="rId22"/>
    <p:sldId id="667" r:id="rId23"/>
    <p:sldId id="668" r:id="rId24"/>
    <p:sldId id="66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4D4"/>
    <a:srgbClr val="F16237"/>
    <a:srgbClr val="AE2A7F"/>
    <a:srgbClr val="BE2856"/>
    <a:srgbClr val="3D3B5F"/>
    <a:srgbClr val="98246F"/>
    <a:srgbClr val="94246C"/>
    <a:srgbClr val="2F2E52"/>
    <a:srgbClr val="81A042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7" autoAdjust="0"/>
    <p:restoredTop sz="98058" autoAdjust="0"/>
  </p:normalViewPr>
  <p:slideViewPr>
    <p:cSldViewPr>
      <p:cViewPr varScale="1">
        <p:scale>
          <a:sx n="100" d="100"/>
          <a:sy n="100" d="100"/>
        </p:scale>
        <p:origin x="-43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-244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DA890-1C3A-4168-9336-7569BD13438D}" type="datetimeFigureOut">
              <a:rPr lang="zh-TW" altLang="en-US" smtClean="0"/>
              <a:pPr/>
              <a:t>2017/8/29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C2F1F-D428-449F-967A-F29989CFB9C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953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CE91-3D51-440C-AE01-BB26464EA3B2}" type="datetimeFigureOut">
              <a:rPr lang="zh-TW" altLang="en-US" smtClean="0"/>
              <a:pPr/>
              <a:t>2017/8/29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B05A9-B499-4E5B-8BFF-1B52364951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8615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書名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名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6120680" y="72008"/>
            <a:ext cx="2987824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en-US" altLang="zh-TW" sz="32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4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CSS </a:t>
            </a:r>
            <a:r>
              <a:rPr lang="zh-TW" altLang="en-US" sz="24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篇</a:t>
            </a:r>
            <a:endParaRPr lang="en-US" altLang="zh-TW" sz="2400" b="1" kern="1200" baseline="0" dirty="0" smtClean="0">
              <a:solidFill>
                <a:srgbClr val="FFFF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14"/>
          </p:nvPr>
        </p:nvSpPr>
        <p:spPr>
          <a:xfrm>
            <a:off x="2627784" y="980728"/>
            <a:ext cx="1800200" cy="576064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7200" b="1" u="none" cap="none" spc="0" baseline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</a:t>
            </a:r>
          </a:p>
        </p:txBody>
      </p:sp>
      <p:sp>
        <p:nvSpPr>
          <p:cNvPr id="15" name="文字版面配置區 13"/>
          <p:cNvSpPr>
            <a:spLocks noGrp="1"/>
          </p:cNvSpPr>
          <p:nvPr>
            <p:ph type="body" sz="quarter" idx="15" hasCustomPrompt="1"/>
          </p:nvPr>
        </p:nvSpPr>
        <p:spPr>
          <a:xfrm>
            <a:off x="2627784" y="1556792"/>
            <a:ext cx="6336704" cy="1152128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4800" b="1" u="none" cap="none" spc="0" baseline="0">
                <a:ln w="1587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按一以輯母片文字樣式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6"/>
          </p:nvPr>
        </p:nvSpPr>
        <p:spPr>
          <a:xfrm>
            <a:off x="2627089" y="2708920"/>
            <a:ext cx="6409407" cy="3960440"/>
          </a:xfrm>
        </p:spPr>
        <p:txBody>
          <a:bodyPr/>
          <a:lstStyle>
            <a:lvl1pPr>
              <a:lnSpc>
                <a:spcPts val="4400"/>
              </a:lnSpc>
              <a:spcBef>
                <a:spcPts val="0"/>
              </a:spcBef>
              <a:defRPr sz="2600">
                <a:solidFill>
                  <a:srgbClr val="F16237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316464" cy="6192688"/>
          </a:xfrm>
        </p:spPr>
        <p:txBody>
          <a:bodyPr>
            <a:noAutofit/>
          </a:bodyPr>
          <a:lstStyle>
            <a:lvl5pPr>
              <a:spcBef>
                <a:spcPts val="0"/>
              </a:spcBef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8316464" cy="5976664"/>
          </a:xfrm>
        </p:spPr>
        <p:txBody>
          <a:bodyPr>
            <a:noAutofit/>
          </a:bodyPr>
          <a:lstStyle>
            <a:lvl5pPr>
              <a:spcBef>
                <a:spcPts val="0"/>
              </a:spcBef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908720"/>
            <a:ext cx="8280000" cy="5589360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pic>
        <p:nvPicPr>
          <p:cNvPr id="4" name="圖片 3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836712"/>
            <a:ext cx="8153400" cy="57606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84784"/>
            <a:ext cx="8153400" cy="452628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  <a:endParaRPr kumimoji="0" lang="en-US" altLang="zh-TW" dirty="0" smtClean="0"/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6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82" r:id="rId3"/>
    <p:sldLayoutId id="2147483695" r:id="rId4"/>
    <p:sldLayoutId id="2147483677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216000" indent="-216000" algn="l" rtl="0" eaLnBrk="1" latinLnBrk="0" hangingPunct="1">
        <a:lnSpc>
          <a:spcPts val="3400"/>
        </a:lnSpc>
        <a:spcBef>
          <a:spcPct val="0"/>
        </a:spcBef>
        <a:buSzPct val="8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rtl="0" eaLnBrk="1" latinLnBrk="0" hangingPunct="1">
        <a:lnSpc>
          <a:spcPct val="150000"/>
        </a:lnSpc>
        <a:spcBef>
          <a:spcPts val="0"/>
        </a:spcBef>
        <a:buClr>
          <a:schemeClr val="accent3">
            <a:lumMod val="75000"/>
          </a:schemeClr>
        </a:buClr>
        <a:buSzPct val="10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n-cs"/>
        </a:defRPr>
      </a:lvl1pPr>
      <a:lvl2pPr marL="0" indent="0" algn="l" rtl="0" eaLnBrk="1" latinLnBrk="0" hangingPunct="1">
        <a:lnSpc>
          <a:spcPts val="2800"/>
        </a:lnSpc>
        <a:spcBef>
          <a:spcPts val="1200"/>
        </a:spcBef>
        <a:buClr>
          <a:schemeClr val="accent3">
            <a:lumMod val="75000"/>
          </a:schemeClr>
        </a:buClr>
        <a:buSzPct val="90000"/>
        <a:buFontTx/>
        <a:buNone/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2pPr>
      <a:lvl3pPr marL="360000" indent="-360000" algn="l" rtl="0" eaLnBrk="1" latinLnBrk="0" hangingPunct="1">
        <a:lnSpc>
          <a:spcPts val="2800"/>
        </a:lnSpc>
        <a:spcBef>
          <a:spcPts val="1200"/>
        </a:spcBef>
        <a:spcAft>
          <a:spcPts val="0"/>
        </a:spcAft>
        <a:buClr>
          <a:srgbClr val="AE2A7F"/>
        </a:buClr>
        <a:buSzPct val="90000"/>
        <a:buFontTx/>
        <a:buNone/>
        <a:defRPr kumimoji="0" sz="2400" b="1" u="dotted" kern="1200" spc="0" baseline="0">
          <a:solidFill>
            <a:srgbClr val="0094D4"/>
          </a:solidFill>
          <a:uFill>
            <a:solidFill>
              <a:srgbClr val="0094D4"/>
            </a:solidFill>
          </a:uFill>
          <a:latin typeface="+mj-ea"/>
          <a:ea typeface="+mj-ea"/>
          <a:cs typeface="+mn-cs"/>
        </a:defRPr>
      </a:lvl3pPr>
      <a:lvl4pPr marL="360000" indent="-288000" algn="l" rtl="0" eaLnBrk="1" latinLnBrk="0" hangingPunct="1">
        <a:lnSpc>
          <a:spcPct val="100000"/>
        </a:lnSpc>
        <a:spcBef>
          <a:spcPts val="600"/>
        </a:spcBef>
        <a:buClr>
          <a:srgbClr val="AE2A7F"/>
        </a:buClr>
        <a:buSzPct val="90000"/>
        <a:buFontTx/>
        <a:buBlip>
          <a:blip r:embed="rId8"/>
        </a:buBlip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4pPr>
      <a:lvl5pPr marL="0" marR="0" indent="-360000" algn="l" defTabSz="914400" rtl="0" eaLnBrk="1" fontAlgn="auto" latinLnBrk="0" hangingPunct="1">
        <a:lnSpc>
          <a:spcPct val="150000"/>
        </a:lnSpc>
        <a:spcBef>
          <a:spcPts val="0"/>
        </a:spcBef>
        <a:spcAft>
          <a:spcPts val="0"/>
        </a:spcAft>
        <a:buClr>
          <a:srgbClr val="AE2A7F"/>
        </a:buClr>
        <a:buSzPct val="90000"/>
        <a:buFontTx/>
        <a:buNone/>
        <a:tabLst/>
        <a:defRPr kumimoji="0" sz="2800" b="1" kern="1200">
          <a:solidFill>
            <a:srgbClr val="F16237"/>
          </a:solidFill>
          <a:latin typeface="+mj-ea"/>
          <a:ea typeface="+mj-ea"/>
          <a:cs typeface="+mn-cs"/>
        </a:defRPr>
      </a:lvl5pPr>
      <a:lvl6pPr marL="360000" indent="0" algn="l" rtl="0" eaLnBrk="1" latinLnBrk="0" hangingPunct="1">
        <a:lnSpc>
          <a:spcPts val="2600"/>
        </a:lnSpc>
        <a:spcBef>
          <a:spcPts val="1200"/>
        </a:spcBef>
        <a:buClr>
          <a:srgbClr val="EE7700"/>
        </a:buClr>
        <a:buFontTx/>
        <a:buNone/>
        <a:defRPr kumimoji="0" sz="2200" kern="1200" baseline="0">
          <a:solidFill>
            <a:schemeClr val="tx1"/>
          </a:solidFill>
          <a:latin typeface="+mn-ea"/>
          <a:ea typeface="+mn-ea"/>
          <a:cs typeface="+mn-cs"/>
        </a:defRPr>
      </a:lvl6pPr>
      <a:lvl7pPr marL="936000" indent="-228600" algn="l" rtl="0" eaLnBrk="1" latinLnBrk="0" hangingPunct="1">
        <a:spcBef>
          <a:spcPts val="600"/>
        </a:spcBef>
        <a:buClrTx/>
        <a:buFont typeface="Wingdings" pitchFamily="2" charset="2"/>
        <a:buChar char="n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slide" Target="slide21.xml"/><Relationship Id="rId4" Type="http://schemas.openxmlformats.org/officeDocument/2006/relationships/slide" Target="slide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8</a:t>
            </a:r>
            <a:r>
              <a:rPr lang="en-US" altLang="zh-TW" dirty="0" smtClean="0"/>
              <a:t>-1-8</a:t>
            </a:r>
            <a:r>
              <a:rPr lang="zh-TW" altLang="zh-TW" dirty="0"/>
              <a:t>　</a:t>
            </a:r>
            <a:r>
              <a:rPr lang="en-US" altLang="zh-TW" dirty="0"/>
              <a:t>@font-face (</a:t>
            </a:r>
            <a:r>
              <a:rPr lang="zh-TW" altLang="zh-TW" dirty="0"/>
              <a:t>使用伺服器端的字型</a:t>
            </a:r>
            <a:r>
              <a:rPr lang="en-US" altLang="zh-TW" dirty="0" smtClean="0"/>
              <a:t>) 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P.8-9</a:t>
            </a:r>
            <a:endParaRPr lang="en-US" altLang="zh-TW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75184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61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8</a:t>
            </a:r>
            <a:r>
              <a:rPr lang="en-US" altLang="zh-TW" dirty="0" smtClean="0"/>
              <a:t>-1-9 font ( </a:t>
            </a:r>
            <a:r>
              <a:rPr lang="zh-TW" altLang="en-US" dirty="0" smtClean="0"/>
              <a:t>字型屬性簡便表示法</a:t>
            </a:r>
            <a:r>
              <a:rPr lang="en-US" altLang="zh-TW" dirty="0" smtClean="0"/>
              <a:t> ) </a:t>
            </a:r>
          </a:p>
          <a:p>
            <a:pPr lvl="1"/>
            <a:r>
              <a:rPr lang="zh-TW" altLang="en-US" dirty="0" smtClean="0"/>
              <a:t>下面是一些</a:t>
            </a:r>
            <a:r>
              <a:rPr lang="zh-TW" altLang="en-US" dirty="0"/>
              <a:t>例子。 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P.8-10</a:t>
            </a:r>
            <a:endParaRPr lang="en-US" altLang="zh-TW" dirty="0" smtClean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132856"/>
            <a:ext cx="7505411" cy="109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296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8</a:t>
            </a:r>
            <a:r>
              <a:rPr lang="en-US" altLang="zh-TW" dirty="0" smtClean="0"/>
              <a:t>-2 </a:t>
            </a:r>
            <a:r>
              <a:rPr lang="zh-TW" altLang="en-US" dirty="0" smtClean="0"/>
              <a:t>文字屬性</a:t>
            </a:r>
            <a:endParaRPr lang="en-US" altLang="zh-TW" dirty="0" smtClean="0"/>
          </a:p>
          <a:p>
            <a:pPr lvl="4"/>
            <a:r>
              <a:rPr lang="en-US" altLang="zh-TW" dirty="0"/>
              <a:t>8</a:t>
            </a:r>
            <a:r>
              <a:rPr lang="en-US" altLang="zh-TW" dirty="0" smtClean="0"/>
              <a:t>-2-1 text-indent ( </a:t>
            </a:r>
            <a:r>
              <a:rPr lang="zh-TW" altLang="en-US" dirty="0" smtClean="0"/>
              <a:t>首行縮排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P.8-11</a:t>
            </a:r>
            <a:endParaRPr lang="en-US" altLang="zh-TW" dirty="0" smtClean="0"/>
          </a:p>
        </p:txBody>
      </p:sp>
      <p:sp>
        <p:nvSpPr>
          <p:cNvPr id="12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760984" y="2708920"/>
            <a:ext cx="7521341" cy="3140666"/>
            <a:chOff x="760984" y="2708920"/>
            <a:chExt cx="7521341" cy="3140666"/>
          </a:xfrm>
        </p:grpSpPr>
        <p:pic>
          <p:nvPicPr>
            <p:cNvPr id="7885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96421" y="2708920"/>
              <a:ext cx="7485904" cy="3140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矩形 6"/>
            <p:cNvSpPr/>
            <p:nvPr/>
          </p:nvSpPr>
          <p:spPr>
            <a:xfrm>
              <a:off x="760984" y="4011722"/>
              <a:ext cx="1944216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8</a:t>
            </a:r>
            <a:r>
              <a:rPr lang="en-US" altLang="zh-TW" dirty="0" smtClean="0"/>
              <a:t>-2-2 text-align ( </a:t>
            </a:r>
            <a:r>
              <a:rPr lang="zh-TW" altLang="en-US" dirty="0" smtClean="0"/>
              <a:t>文字對齊方式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/>
              <a:t>下面是一個例子。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P.8-12</a:t>
            </a:r>
            <a:endParaRPr lang="en-US" altLang="zh-TW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683568" y="2204864"/>
            <a:ext cx="7704856" cy="3257709"/>
            <a:chOff x="683568" y="2204864"/>
            <a:chExt cx="7704856" cy="3257709"/>
          </a:xfrm>
        </p:grpSpPr>
        <p:pic>
          <p:nvPicPr>
            <p:cNvPr id="798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9368" y="2204864"/>
              <a:ext cx="7559056" cy="32577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矩形 4"/>
            <p:cNvSpPr/>
            <p:nvPr/>
          </p:nvSpPr>
          <p:spPr>
            <a:xfrm>
              <a:off x="683568" y="3653698"/>
              <a:ext cx="1944216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8</a:t>
            </a:r>
            <a:r>
              <a:rPr lang="en-US" altLang="zh-TW" dirty="0" smtClean="0"/>
              <a:t>-2-3 letter-spacing ( </a:t>
            </a:r>
            <a:r>
              <a:rPr lang="zh-TW" altLang="en-US" dirty="0" smtClean="0"/>
              <a:t>字母間距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/>
              <a:t>下面是一個例子。</a:t>
            </a:r>
            <a:endParaRPr lang="en-US" altLang="zh-TW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P.8-13</a:t>
            </a:r>
            <a:endParaRPr lang="en-US" altLang="zh-TW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683568" y="2276872"/>
            <a:ext cx="7629920" cy="3082144"/>
            <a:chOff x="683568" y="2276872"/>
            <a:chExt cx="7629920" cy="3082144"/>
          </a:xfrm>
        </p:grpSpPr>
        <p:pic>
          <p:nvPicPr>
            <p:cNvPr id="8192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7584" y="2276872"/>
              <a:ext cx="7485904" cy="3082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矩形 4"/>
            <p:cNvSpPr/>
            <p:nvPr/>
          </p:nvSpPr>
          <p:spPr>
            <a:xfrm>
              <a:off x="683568" y="3717032"/>
              <a:ext cx="1944216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8</a:t>
            </a:r>
            <a:r>
              <a:rPr lang="en-US" altLang="zh-TW" dirty="0" smtClean="0"/>
              <a:t>-2-4 word-spacing ( </a:t>
            </a:r>
            <a:r>
              <a:rPr lang="zh-TW" altLang="en-US" dirty="0" smtClean="0"/>
              <a:t>文字間距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/>
              <a:t>下面是一個例子。</a:t>
            </a:r>
            <a:endParaRPr lang="en-US" altLang="zh-TW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P.8-14</a:t>
            </a:r>
            <a:endParaRPr lang="en-US" altLang="zh-TW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734370" y="2204864"/>
            <a:ext cx="7632763" cy="3121158"/>
            <a:chOff x="734370" y="2204864"/>
            <a:chExt cx="7632763" cy="3121158"/>
          </a:xfrm>
        </p:grpSpPr>
        <p:pic>
          <p:nvPicPr>
            <p:cNvPr id="8294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7584" y="2204864"/>
              <a:ext cx="7539549" cy="3121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矩形 4"/>
            <p:cNvSpPr/>
            <p:nvPr/>
          </p:nvSpPr>
          <p:spPr>
            <a:xfrm>
              <a:off x="734370" y="3691631"/>
              <a:ext cx="1944216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8</a:t>
            </a:r>
            <a:r>
              <a:rPr lang="en-US" altLang="zh-TW" dirty="0" smtClean="0"/>
              <a:t>-2-5 text-transform ( </a:t>
            </a:r>
            <a:r>
              <a:rPr lang="zh-TW" altLang="en-US" dirty="0" smtClean="0"/>
              <a:t>大小寫轉換方式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/>
              <a:t>下面是一個例子。</a:t>
            </a:r>
            <a:endParaRPr lang="en-US" altLang="zh-TW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P.8-15</a:t>
            </a:r>
            <a:endParaRPr lang="en-US" altLang="zh-TW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662844" y="2290229"/>
            <a:ext cx="7650644" cy="3443027"/>
            <a:chOff x="662844" y="2290229"/>
            <a:chExt cx="7650644" cy="3443027"/>
          </a:xfrm>
        </p:grpSpPr>
        <p:pic>
          <p:nvPicPr>
            <p:cNvPr id="8397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7584" y="2290229"/>
              <a:ext cx="7485904" cy="344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矩形 4"/>
            <p:cNvSpPr/>
            <p:nvPr/>
          </p:nvSpPr>
          <p:spPr>
            <a:xfrm>
              <a:off x="662844" y="4011742"/>
              <a:ext cx="1944216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8</a:t>
            </a:r>
            <a:r>
              <a:rPr lang="en-US" altLang="zh-TW" dirty="0" smtClean="0"/>
              <a:t>-2-6 white-space ( </a:t>
            </a:r>
            <a:r>
              <a:rPr lang="zh-TW" altLang="en-US" dirty="0" smtClean="0"/>
              <a:t>空白字元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/>
              <a:t>下面是一個例子。</a:t>
            </a:r>
            <a:endParaRPr lang="en-US" altLang="zh-TW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P.8-16</a:t>
            </a:r>
            <a:endParaRPr lang="en-US" altLang="zh-TW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683568" y="2259523"/>
            <a:ext cx="7620166" cy="3257709"/>
            <a:chOff x="683568" y="2259523"/>
            <a:chExt cx="7620166" cy="3257709"/>
          </a:xfrm>
        </p:grpSpPr>
        <p:pic>
          <p:nvPicPr>
            <p:cNvPr id="8499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7584" y="2259523"/>
              <a:ext cx="7476150" cy="32577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矩形 4"/>
            <p:cNvSpPr/>
            <p:nvPr/>
          </p:nvSpPr>
          <p:spPr>
            <a:xfrm>
              <a:off x="683568" y="4053847"/>
              <a:ext cx="1944216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8</a:t>
            </a:r>
            <a:r>
              <a:rPr lang="en-US" altLang="zh-TW" dirty="0" smtClean="0"/>
              <a:t>-2-7 text-shadow ( </a:t>
            </a:r>
            <a:r>
              <a:rPr lang="zh-TW" altLang="en-US" dirty="0" smtClean="0"/>
              <a:t>文字陰影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/>
              <a:t>下面是一個例子。</a:t>
            </a:r>
            <a:endParaRPr lang="en-US" altLang="zh-TW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P.8-17</a:t>
            </a:r>
            <a:endParaRPr lang="en-US" altLang="zh-TW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715699" y="2193837"/>
            <a:ext cx="7600717" cy="3467411"/>
            <a:chOff x="715699" y="2193837"/>
            <a:chExt cx="7600717" cy="3467411"/>
          </a:xfrm>
        </p:grpSpPr>
        <p:pic>
          <p:nvPicPr>
            <p:cNvPr id="8601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0758" y="2193837"/>
              <a:ext cx="7495658" cy="3467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矩形 4"/>
            <p:cNvSpPr/>
            <p:nvPr/>
          </p:nvSpPr>
          <p:spPr>
            <a:xfrm>
              <a:off x="715699" y="3356992"/>
              <a:ext cx="1944216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>
              <a:lnSpc>
                <a:spcPct val="100000"/>
              </a:lnSpc>
            </a:pPr>
            <a:r>
              <a:rPr lang="en-US" altLang="zh-TW" sz="2400" dirty="0"/>
              <a:t>8</a:t>
            </a:r>
            <a:r>
              <a:rPr lang="en-US" altLang="zh-TW" sz="2400" dirty="0" smtClean="0"/>
              <a:t>-2-8 </a:t>
            </a:r>
            <a:r>
              <a:rPr lang="en-US" altLang="zh-TW" sz="2400" dirty="0"/>
              <a:t>text-decoration-line</a:t>
            </a:r>
            <a:r>
              <a:rPr lang="zh-TW" altLang="en-US" sz="2400" dirty="0"/>
              <a:t>、</a:t>
            </a:r>
            <a:r>
              <a:rPr lang="en-US" altLang="zh-TW" sz="2400" dirty="0" smtClean="0"/>
              <a:t>text-decoration-color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>	text-decoration-style</a:t>
            </a:r>
            <a:r>
              <a:rPr lang="zh-TW" altLang="en-US" sz="2400" dirty="0"/>
              <a:t>、</a:t>
            </a:r>
            <a:r>
              <a:rPr lang="en-US" altLang="zh-TW" sz="2400" dirty="0" smtClean="0"/>
              <a:t>text-underline-position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	text-decoration-skip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>text-decoration </a:t>
            </a:r>
            <a:r>
              <a:rPr lang="en-US" altLang="zh-TW" sz="2400" dirty="0"/>
              <a:t>(</a:t>
            </a:r>
            <a:r>
              <a:rPr lang="zh-TW" altLang="en-US" sz="2400" dirty="0"/>
              <a:t>線條裝飾</a:t>
            </a:r>
            <a:r>
              <a:rPr lang="en-US" altLang="zh-TW" sz="2400" dirty="0"/>
              <a:t>) </a:t>
            </a:r>
            <a:endParaRPr lang="en-US" altLang="zh-TW" sz="2400" dirty="0" smtClean="0"/>
          </a:p>
          <a:p>
            <a:pPr lvl="1"/>
            <a:r>
              <a:rPr lang="zh-TW" altLang="en-US" dirty="0"/>
              <a:t>下面是一個例子。</a:t>
            </a:r>
            <a:endParaRPr lang="en-US" altLang="zh-TW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P.8-18</a:t>
            </a:r>
            <a:endParaRPr lang="en-US" altLang="zh-TW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827584" y="2564904"/>
            <a:ext cx="7524918" cy="3642978"/>
            <a:chOff x="827584" y="3068960"/>
            <a:chExt cx="7524918" cy="3642978"/>
          </a:xfrm>
        </p:grpSpPr>
        <p:pic>
          <p:nvPicPr>
            <p:cNvPr id="808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7584" y="3068960"/>
              <a:ext cx="7524918" cy="3642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文字方塊 4"/>
            <p:cNvSpPr txBox="1"/>
            <p:nvPr/>
          </p:nvSpPr>
          <p:spPr>
            <a:xfrm>
              <a:off x="827584" y="4890449"/>
              <a:ext cx="172819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614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 smtClean="0"/>
              <a:t>08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TW" altLang="en-US" smtClean="0"/>
              <a:t>字型、文字與清單屬性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TW" dirty="0"/>
              <a:t>8</a:t>
            </a:r>
            <a:r>
              <a:rPr lang="en-US" altLang="zh-TW" dirty="0" smtClean="0"/>
              <a:t>-1  </a:t>
            </a:r>
            <a:r>
              <a:rPr lang="zh-TW" altLang="en-US" dirty="0" smtClean="0">
                <a:hlinkClick r:id="rId3" action="ppaction://hlinksldjump"/>
              </a:rPr>
              <a:t>字型屬性</a:t>
            </a:r>
            <a:endParaRPr lang="zh-TW" altLang="en-US" dirty="0" smtClean="0"/>
          </a:p>
          <a:p>
            <a:r>
              <a:rPr lang="en-US" altLang="zh-TW" dirty="0"/>
              <a:t>8</a:t>
            </a:r>
            <a:r>
              <a:rPr lang="en-US" altLang="zh-TW" dirty="0" smtClean="0"/>
              <a:t>-2  </a:t>
            </a:r>
            <a:r>
              <a:rPr lang="zh-TW" altLang="en-US" dirty="0" smtClean="0">
                <a:hlinkClick r:id="rId4" action="ppaction://hlinksldjump"/>
              </a:rPr>
              <a:t>文字屬性</a:t>
            </a:r>
            <a:endParaRPr lang="zh-TW" altLang="en-US" dirty="0" smtClean="0"/>
          </a:p>
          <a:p>
            <a:r>
              <a:rPr lang="en-US" altLang="zh-TW" dirty="0"/>
              <a:t>8</a:t>
            </a:r>
            <a:r>
              <a:rPr lang="en-US" altLang="zh-TW" dirty="0" smtClean="0"/>
              <a:t>-3  </a:t>
            </a:r>
            <a:r>
              <a:rPr lang="zh-TW" altLang="en-US" dirty="0" smtClean="0">
                <a:hlinkClick r:id="rId5" action="ppaction://hlinksldjump"/>
              </a:rPr>
              <a:t>清單屬性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20680" y="72008"/>
            <a:ext cx="2987824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en-US" altLang="zh-TW" sz="32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400" b="1" kern="1200" baseline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CSS3</a:t>
            </a:r>
            <a:endParaRPr lang="en-US" altLang="zh-TW" sz="2400" b="1" kern="1200" baseline="0" dirty="0" smtClean="0">
              <a:solidFill>
                <a:srgbClr val="FFFF00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>
              <a:lnSpc>
                <a:spcPct val="100000"/>
              </a:lnSpc>
            </a:pPr>
            <a:r>
              <a:rPr lang="en-US" altLang="zh-TW" sz="2400" dirty="0"/>
              <a:t>8</a:t>
            </a:r>
            <a:r>
              <a:rPr lang="en-US" altLang="zh-TW" sz="2400" dirty="0" smtClean="0"/>
              <a:t>-2-9  text-emphasis-style</a:t>
            </a:r>
            <a:r>
              <a:rPr lang="zh-TW" altLang="en-US" sz="2400" dirty="0"/>
              <a:t>、</a:t>
            </a:r>
            <a:r>
              <a:rPr lang="en-US" altLang="zh-TW" sz="2400" dirty="0"/>
              <a:t>text-emphasis-color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	text-emphasis</a:t>
            </a:r>
            <a:r>
              <a:rPr lang="zh-TW" altLang="en-US" sz="2400" dirty="0"/>
              <a:t>、</a:t>
            </a:r>
            <a:r>
              <a:rPr lang="en-US" altLang="zh-TW" sz="2400" dirty="0"/>
              <a:t>text-emphasis-position (</a:t>
            </a:r>
            <a:r>
              <a:rPr lang="zh-TW" altLang="en-US" sz="2400" dirty="0"/>
              <a:t>強調標記</a:t>
            </a:r>
            <a:r>
              <a:rPr lang="en-US" altLang="zh-TW" sz="2400" dirty="0" smtClean="0"/>
              <a:t>)</a:t>
            </a:r>
          </a:p>
          <a:p>
            <a:pPr lvl="1"/>
            <a:r>
              <a:rPr lang="en-US" altLang="zh-TW" dirty="0"/>
              <a:t>CSS3</a:t>
            </a:r>
            <a:r>
              <a:rPr lang="zh-TW" altLang="en-US" dirty="0"/>
              <a:t>新增下列強調標記屬性，不過，目前主要瀏覽器尚未提供實作：</a:t>
            </a:r>
          </a:p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en-US" altLang="zh-TW" dirty="0"/>
              <a:t>text-emphasis-style</a:t>
            </a:r>
          </a:p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en-US" altLang="zh-TW" dirty="0"/>
              <a:t>text-emphasis-color</a:t>
            </a:r>
          </a:p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en-US" altLang="zh-TW" dirty="0"/>
              <a:t>text-emphasis</a:t>
            </a:r>
          </a:p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en-US" altLang="zh-TW" dirty="0" smtClean="0"/>
              <a:t>text-emphasis-position</a:t>
            </a:r>
          </a:p>
          <a:p>
            <a:pPr lvl="1"/>
            <a:r>
              <a:rPr lang="zh-TW" altLang="en-US" dirty="0" smtClean="0"/>
              <a:t>例如</a:t>
            </a:r>
            <a:r>
              <a:rPr lang="zh-TW" altLang="zh-TW" dirty="0" smtClean="0"/>
              <a:t>下</a:t>
            </a:r>
            <a:r>
              <a:rPr lang="zh-TW" altLang="zh-TW" dirty="0"/>
              <a:t>圖是在中間四個文字指定強調標記樣式為</a:t>
            </a:r>
            <a:r>
              <a:rPr lang="en-US" altLang="zh-TW" dirty="0"/>
              <a:t>filled </a:t>
            </a:r>
            <a:r>
              <a:rPr lang="en-US" altLang="zh-TW" dirty="0" smtClean="0"/>
              <a:t>circle</a:t>
            </a:r>
            <a:r>
              <a:rPr lang="zh-TW" altLang="en-US" dirty="0" smtClean="0"/>
              <a:t>：</a:t>
            </a:r>
            <a:endParaRPr lang="en-US" altLang="zh-TW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P.8-20</a:t>
            </a:r>
            <a:endParaRPr lang="en-US" altLang="zh-TW" dirty="0" smtClean="0"/>
          </a:p>
        </p:txBody>
      </p:sp>
      <p:pic>
        <p:nvPicPr>
          <p:cNvPr id="7" name="圖片 6"/>
          <p:cNvPicPr/>
          <p:nvPr/>
        </p:nvPicPr>
        <p:blipFill rotWithShape="1">
          <a:blip r:embed="rId2"/>
          <a:srcRect t="29143"/>
          <a:stretch/>
        </p:blipFill>
        <p:spPr bwMode="auto">
          <a:xfrm>
            <a:off x="539552" y="4797152"/>
            <a:ext cx="1800200" cy="6480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758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8</a:t>
            </a:r>
            <a:r>
              <a:rPr lang="en-US" altLang="zh-TW" dirty="0" smtClean="0"/>
              <a:t>-3 </a:t>
            </a:r>
            <a:r>
              <a:rPr lang="zh-TW" altLang="en-US" dirty="0" smtClean="0"/>
              <a:t>清單屬性</a:t>
            </a:r>
            <a:endParaRPr lang="en-US" altLang="zh-TW" dirty="0" smtClean="0"/>
          </a:p>
          <a:p>
            <a:pPr lvl="4"/>
            <a:r>
              <a:rPr lang="en-US" altLang="zh-TW" dirty="0"/>
              <a:t>8</a:t>
            </a:r>
            <a:r>
              <a:rPr lang="en-US" altLang="zh-TW" dirty="0" smtClean="0"/>
              <a:t>-3-1  list-style-type ( </a:t>
            </a:r>
            <a:r>
              <a:rPr lang="zh-TW" altLang="en-US" dirty="0" smtClean="0"/>
              <a:t>項目符號與編號類型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P.8-21~22</a:t>
            </a:r>
            <a:endParaRPr lang="en-US" altLang="zh-TW" dirty="0" smtClean="0"/>
          </a:p>
        </p:txBody>
      </p:sp>
      <p:sp>
        <p:nvSpPr>
          <p:cNvPr id="12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sp>
        <p:nvSpPr>
          <p:cNvPr id="7" name="Text Box 223"/>
          <p:cNvSpPr txBox="1">
            <a:spLocks noChangeArrowheads="1"/>
          </p:cNvSpPr>
          <p:nvPr/>
        </p:nvSpPr>
        <p:spPr bwMode="auto">
          <a:xfrm>
            <a:off x="539552" y="2564904"/>
            <a:ext cx="5873519" cy="3892825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18000" rIns="0" bIns="0" anchor="t" anchorCtr="0" upright="1">
            <a:noAutofit/>
          </a:bodyPr>
          <a:lstStyle/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01:&lt;!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doctype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html&gt;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02:&lt;html&gt;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03:  &lt;head&gt;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04:    &lt;meta charset="utf-8"&gt;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05:    &lt;title&gt;</a:t>
            </a:r>
            <a:r>
              <a:rPr lang="zh-TW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示範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CSS</a:t>
            </a:r>
            <a:r>
              <a:rPr lang="zh-TW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清單屬性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&lt;/title&gt;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06:    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&lt;style&gt;</a:t>
            </a:r>
            <a:endParaRPr lang="zh-TW" sz="14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07:     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ul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{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list-style-type:square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}</a:t>
            </a:r>
            <a:endParaRPr lang="zh-TW" sz="14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08:    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&lt;/style&gt;</a:t>
            </a:r>
            <a:endParaRPr lang="zh-TW" sz="14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09:  &lt;/head&gt;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10:  &lt;body&gt; 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11:    &lt;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ul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12:      &lt;li&gt;</a:t>
            </a:r>
            <a:r>
              <a:rPr lang="zh-TW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射鵰英雄傳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&lt;/li&gt;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13:      &lt;li&gt;</a:t>
            </a:r>
            <a:r>
              <a:rPr lang="zh-TW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天龍八部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&lt;/li&gt;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14:      &lt;li&gt;</a:t>
            </a:r>
            <a:r>
              <a:rPr lang="zh-TW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倚天屠龍記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&lt;/li&gt;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15:      &lt;li&gt;</a:t>
            </a:r>
            <a:r>
              <a:rPr lang="zh-TW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鹿鼎記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&lt;/li&gt;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16:    &lt;/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ul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17:  &lt;/body&gt;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18:&lt;/html&gt;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4521338" y="4293096"/>
            <a:ext cx="3059430" cy="1452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8</a:t>
            </a:r>
            <a:r>
              <a:rPr lang="en-US" altLang="zh-TW" dirty="0" smtClean="0"/>
              <a:t>-3-2  list-style-image ( </a:t>
            </a:r>
            <a:r>
              <a:rPr lang="zh-TW" altLang="en-US" dirty="0" smtClean="0"/>
              <a:t>圖片項目符號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P.8-23</a:t>
            </a:r>
            <a:endParaRPr lang="en-US" altLang="zh-TW" dirty="0" smtClean="0"/>
          </a:p>
        </p:txBody>
      </p:sp>
      <p:sp>
        <p:nvSpPr>
          <p:cNvPr id="5" name="Text Box 223"/>
          <p:cNvSpPr txBox="1">
            <a:spLocks noChangeArrowheads="1"/>
          </p:cNvSpPr>
          <p:nvPr/>
        </p:nvSpPr>
        <p:spPr bwMode="auto">
          <a:xfrm>
            <a:off x="539552" y="2140145"/>
            <a:ext cx="6192341" cy="4055802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18000" rIns="0" bIns="0" anchor="t" anchorCtr="0" upright="1">
            <a:noAutofit/>
          </a:bodyPr>
          <a:lstStyle/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01:&lt;!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doctype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html&gt;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02:&lt;html&gt;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03:  &lt;head&gt;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04:    &lt;meta charset="utf-8"&gt;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05:    &lt;title&gt;</a:t>
            </a:r>
            <a:r>
              <a:rPr lang="zh-TW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示範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CSS</a:t>
            </a:r>
            <a:r>
              <a:rPr lang="zh-TW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清單屬性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&lt;/title&gt;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06:    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&lt;style&gt;</a:t>
            </a:r>
            <a:endParaRPr lang="zh-TW" sz="14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07:     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ul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{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list-style-image:url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(blockgrn.gif)}</a:t>
            </a:r>
            <a:endParaRPr lang="zh-TW" sz="14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08:   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&lt;/style&gt;</a:t>
            </a:r>
            <a:endParaRPr lang="zh-TW" sz="14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09:  &lt;/head&gt;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10:  &lt;body&gt; 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11:    &lt;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ul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12:      &lt;li&gt;</a:t>
            </a:r>
            <a:r>
              <a:rPr lang="zh-TW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射鵰英雄傳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&lt;/li&gt;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13:      &lt;li&gt;</a:t>
            </a:r>
            <a:r>
              <a:rPr lang="zh-TW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天龍八部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&lt;/li&gt;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14:      &lt;li&gt;</a:t>
            </a:r>
            <a:r>
              <a:rPr lang="zh-TW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倚天屠龍記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&lt;/li&gt;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15:      &lt;li&gt;</a:t>
            </a:r>
            <a:r>
              <a:rPr lang="zh-TW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鹿鼎記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&lt;/li&gt;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16:    &lt;/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ul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17:  &lt;/body&gt;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18:&lt;/html&gt;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03" y="3753036"/>
            <a:ext cx="2986377" cy="1969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8</a:t>
            </a:r>
            <a:r>
              <a:rPr lang="en-US" altLang="zh-TW" dirty="0" smtClean="0"/>
              <a:t>-3-3  list-style-position ( </a:t>
            </a:r>
            <a:r>
              <a:rPr lang="zh-TW" altLang="en-US" dirty="0" smtClean="0"/>
              <a:t>項目符號與編號位置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812360" y="6195946"/>
            <a:ext cx="1140312" cy="317823"/>
          </a:xfrm>
        </p:spPr>
        <p:txBody>
          <a:bodyPr/>
          <a:lstStyle/>
          <a:p>
            <a:r>
              <a:rPr lang="en-US" altLang="zh-TW" dirty="0" smtClean="0"/>
              <a:t>P.8-24~25</a:t>
            </a:r>
            <a:endParaRPr lang="en-US" altLang="zh-TW" dirty="0" smtClean="0"/>
          </a:p>
        </p:txBody>
      </p:sp>
      <p:sp>
        <p:nvSpPr>
          <p:cNvPr id="5" name="Text Box 223"/>
          <p:cNvSpPr txBox="1">
            <a:spLocks noChangeArrowheads="1"/>
          </p:cNvSpPr>
          <p:nvPr/>
        </p:nvSpPr>
        <p:spPr bwMode="auto">
          <a:xfrm>
            <a:off x="539552" y="1988840"/>
            <a:ext cx="6984776" cy="4752528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18000" rIns="0" bIns="0" anchor="t" anchorCtr="0" upright="1">
            <a:noAutofit/>
          </a:bodyPr>
          <a:lstStyle/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01:&lt;!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doctype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html&gt;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02:&lt;html&gt;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03:  &lt;head&gt;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04:    &lt;meta charset="utf-8"&gt;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05:    &lt;title&gt;</a:t>
            </a:r>
            <a:r>
              <a:rPr lang="zh-TW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示範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CSS</a:t>
            </a:r>
            <a:r>
              <a:rPr lang="zh-TW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清單屬性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&lt;/title&gt;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06:    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&lt;style&gt;</a:t>
            </a:r>
            <a:endParaRPr lang="zh-TW" sz="14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07:     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ul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{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list-style:outside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}</a:t>
            </a:r>
            <a:endParaRPr lang="zh-TW" sz="14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08:     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ul.compact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{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list-style:inside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}</a:t>
            </a:r>
            <a:endParaRPr lang="zh-TW" sz="14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09:    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&lt;/style&gt;</a:t>
            </a:r>
            <a:endParaRPr lang="zh-TW" sz="14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10:  &lt;/head&gt;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11:  &lt;body&gt; 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12:    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ul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&gt;</a:t>
            </a:r>
            <a:endParaRPr lang="zh-TW" sz="14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13:      &lt;li&gt;</a:t>
            </a:r>
            <a:r>
              <a:rPr lang="zh-TW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台灣野鳥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&lt;/li&gt;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14:   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&lt;/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ul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&gt;</a:t>
            </a:r>
            <a:endParaRPr lang="zh-TW" sz="14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15:    </a:t>
            </a:r>
            <a:r>
              <a:rPr 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</a:t>
            </a:r>
            <a:r>
              <a:rPr lang="en-US" sz="1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ul</a:t>
            </a:r>
            <a:r>
              <a:rPr 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class="compact"&gt;</a:t>
            </a:r>
            <a:endParaRPr lang="zh-TW" sz="1400" dirty="0" smtClean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16:      &lt;li&gt;</a:t>
            </a:r>
            <a:r>
              <a:rPr 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黑面琵鷺最早的棲息地是韓國及中國的北方沿海，但近年來它們覓著</a:t>
            </a:r>
          </a:p>
          <a:p>
            <a:pPr indent="60325">
              <a:spcAft>
                <a:spcPts val="0"/>
              </a:spcAft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17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:          </a:t>
            </a:r>
            <a:r>
              <a:rPr lang="zh-TW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了一個新的棲息地，那就是寶島台灣的曾文溪口沼澤地。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&lt;/li&gt;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18:      &lt;li&gt;</a:t>
            </a:r>
            <a:r>
              <a:rPr lang="zh-TW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八色鳥在每年的夏天會從東南亞地區飛到台灣繁殖下一代，由於羽色</a:t>
            </a: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19:          </a:t>
            </a:r>
            <a:r>
              <a:rPr lang="zh-TW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艷麗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(</a:t>
            </a:r>
            <a:r>
              <a:rPr lang="zh-TW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八種顏色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)</a:t>
            </a:r>
            <a:r>
              <a:rPr lang="zh-TW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，可以說是山林中的漂亮寶貝。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&lt;/li&gt;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20:    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ul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&gt;</a:t>
            </a:r>
            <a:endParaRPr lang="zh-TW" sz="14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21:  &lt;/body&gt;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22:&lt;/html&gt;</a:t>
            </a:r>
            <a:endParaRPr lang="zh-TW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8</a:t>
            </a:r>
            <a:r>
              <a:rPr lang="en-US" altLang="zh-TW" dirty="0" smtClean="0"/>
              <a:t>-3-4  list-style ( </a:t>
            </a:r>
            <a:r>
              <a:rPr lang="zh-TW" altLang="en-US" dirty="0" smtClean="0"/>
              <a:t>清單屬性簡便表示法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下面是一些</a:t>
            </a:r>
            <a:r>
              <a:rPr lang="zh-TW" altLang="en-US" dirty="0"/>
              <a:t>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P.8-26</a:t>
            </a:r>
            <a:endParaRPr lang="en-US" altLang="zh-TW" dirty="0" smtClean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276872"/>
            <a:ext cx="7539549" cy="1126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 b="6781"/>
          <a:stretch/>
        </p:blipFill>
        <p:spPr bwMode="auto">
          <a:xfrm>
            <a:off x="971600" y="2075636"/>
            <a:ext cx="7036323" cy="4215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8</a:t>
            </a:r>
            <a:r>
              <a:rPr lang="en-US" altLang="zh-TW" dirty="0" smtClean="0"/>
              <a:t>-1 </a:t>
            </a:r>
            <a:r>
              <a:rPr lang="zh-TW" altLang="en-US" dirty="0" smtClean="0"/>
              <a:t>字型屬性</a:t>
            </a:r>
            <a:endParaRPr lang="en-US" altLang="zh-TW" dirty="0" smtClean="0"/>
          </a:p>
          <a:p>
            <a:pPr lvl="4"/>
            <a:r>
              <a:rPr lang="en-US" altLang="zh-TW" dirty="0"/>
              <a:t>8</a:t>
            </a:r>
            <a:r>
              <a:rPr lang="en-US" altLang="zh-TW" dirty="0" smtClean="0"/>
              <a:t>-1-1 font-family ( </a:t>
            </a:r>
            <a:r>
              <a:rPr lang="zh-TW" altLang="en-US" dirty="0" smtClean="0"/>
              <a:t>文字字型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P.8-2</a:t>
            </a:r>
            <a:endParaRPr lang="en-US" altLang="zh-TW" dirty="0" smtClean="0"/>
          </a:p>
        </p:txBody>
      </p:sp>
      <p:sp>
        <p:nvSpPr>
          <p:cNvPr id="12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8</a:t>
            </a:r>
            <a:r>
              <a:rPr lang="en-US" altLang="zh-TW" dirty="0" smtClean="0"/>
              <a:t>-1-2 font-size ( </a:t>
            </a:r>
            <a:r>
              <a:rPr lang="zh-TW" altLang="en-US" dirty="0" smtClean="0"/>
              <a:t>文字大小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P.8-3~5</a:t>
            </a:r>
            <a:endParaRPr lang="en-US" altLang="zh-TW" dirty="0" smtClean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9104"/>
          <a:stretch/>
        </p:blipFill>
        <p:spPr bwMode="auto">
          <a:xfrm>
            <a:off x="467544" y="2996952"/>
            <a:ext cx="6556040" cy="2421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322" y="1772816"/>
            <a:ext cx="3105150" cy="350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8</a:t>
            </a:r>
            <a:r>
              <a:rPr lang="en-US" altLang="zh-TW" dirty="0" smtClean="0"/>
              <a:t>-1-3 font-style ( </a:t>
            </a:r>
            <a:r>
              <a:rPr lang="zh-TW" altLang="en-US" dirty="0" smtClean="0"/>
              <a:t>正常</a:t>
            </a:r>
            <a:r>
              <a:rPr lang="en-US" altLang="zh-TW" dirty="0" smtClean="0"/>
              <a:t>/ </a:t>
            </a:r>
            <a:r>
              <a:rPr lang="zh-TW" altLang="en-US" dirty="0" smtClean="0"/>
              <a:t>斜體</a:t>
            </a:r>
            <a:r>
              <a:rPr lang="en-US" altLang="zh-TW" dirty="0" smtClean="0"/>
              <a:t>/ </a:t>
            </a:r>
            <a:r>
              <a:rPr lang="zh-TW" altLang="en-US" dirty="0" smtClean="0"/>
              <a:t>粗體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P.8-6</a:t>
            </a:r>
            <a:endParaRPr lang="en-US" altLang="zh-TW" dirty="0" smtClean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7553"/>
          <a:stretch/>
        </p:blipFill>
        <p:spPr bwMode="auto">
          <a:xfrm>
            <a:off x="820758" y="1915314"/>
            <a:ext cx="7495658" cy="4062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8</a:t>
            </a:r>
            <a:r>
              <a:rPr lang="en-US" altLang="zh-TW" dirty="0" smtClean="0"/>
              <a:t>-1-4 font-weight ( </a:t>
            </a:r>
            <a:r>
              <a:rPr lang="zh-TW" altLang="en-US" dirty="0" smtClean="0"/>
              <a:t>文字粗細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P.8-7</a:t>
            </a:r>
            <a:endParaRPr lang="en-US" altLang="zh-TW" dirty="0" smtClean="0"/>
          </a:p>
        </p:txBody>
      </p:sp>
      <p:grpSp>
        <p:nvGrpSpPr>
          <p:cNvPr id="3" name="群組 2"/>
          <p:cNvGrpSpPr/>
          <p:nvPr/>
        </p:nvGrpSpPr>
        <p:grpSpPr>
          <a:xfrm>
            <a:off x="683568" y="2246338"/>
            <a:ext cx="7632848" cy="3486918"/>
            <a:chOff x="683568" y="2246338"/>
            <a:chExt cx="7632848" cy="3486918"/>
          </a:xfrm>
        </p:grpSpPr>
        <p:pic>
          <p:nvPicPr>
            <p:cNvPr id="7577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1005" y="2246338"/>
              <a:ext cx="7505411" cy="34869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矩形 1"/>
            <p:cNvSpPr/>
            <p:nvPr/>
          </p:nvSpPr>
          <p:spPr>
            <a:xfrm>
              <a:off x="683568" y="3717032"/>
              <a:ext cx="1944216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8</a:t>
            </a:r>
            <a:r>
              <a:rPr lang="en-US" altLang="zh-TW" dirty="0" smtClean="0"/>
              <a:t>-1-5 line-height ( </a:t>
            </a:r>
            <a:r>
              <a:rPr lang="zh-TW" altLang="en-US" dirty="0" smtClean="0"/>
              <a:t>行高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P.8-8</a:t>
            </a:r>
            <a:endParaRPr lang="en-US" altLang="zh-TW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791498" y="2204864"/>
            <a:ext cx="7524918" cy="3350368"/>
            <a:chOff x="791498" y="2204864"/>
            <a:chExt cx="7524918" cy="3350368"/>
          </a:xfrm>
        </p:grpSpPr>
        <p:pic>
          <p:nvPicPr>
            <p:cNvPr id="7680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1498" y="2204864"/>
              <a:ext cx="7524918" cy="3350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矩形 4"/>
            <p:cNvSpPr/>
            <p:nvPr/>
          </p:nvSpPr>
          <p:spPr>
            <a:xfrm>
              <a:off x="791498" y="3984101"/>
              <a:ext cx="1944216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8</a:t>
            </a:r>
            <a:r>
              <a:rPr lang="en-US" altLang="zh-TW" dirty="0" smtClean="0"/>
              <a:t>-1-6</a:t>
            </a:r>
            <a:r>
              <a:rPr lang="zh-TW" altLang="zh-TW" dirty="0"/>
              <a:t>　</a:t>
            </a:r>
            <a:r>
              <a:rPr lang="en-US" altLang="zh-TW" dirty="0"/>
              <a:t>font-stretch (</a:t>
            </a:r>
            <a:r>
              <a:rPr lang="zh-TW" altLang="zh-TW" dirty="0"/>
              <a:t>文字延展</a:t>
            </a:r>
            <a:r>
              <a:rPr lang="en-US" altLang="zh-TW" dirty="0" smtClean="0"/>
              <a:t>) 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P.8-9</a:t>
            </a:r>
            <a:endParaRPr lang="en-US" altLang="zh-TW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76" y="1556792"/>
            <a:ext cx="7480300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19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8</a:t>
            </a:r>
            <a:r>
              <a:rPr lang="en-US" altLang="zh-TW" dirty="0" smtClean="0"/>
              <a:t>-1-7</a:t>
            </a:r>
            <a:r>
              <a:rPr lang="zh-TW" altLang="zh-TW" dirty="0"/>
              <a:t>　</a:t>
            </a:r>
            <a:r>
              <a:rPr lang="en-US" altLang="zh-TW" dirty="0"/>
              <a:t>font-size-adjust (</a:t>
            </a:r>
            <a:r>
              <a:rPr lang="zh-TW" altLang="zh-TW" dirty="0"/>
              <a:t>字型長寬比</a:t>
            </a:r>
            <a:r>
              <a:rPr lang="en-US" altLang="zh-TW" dirty="0" smtClean="0"/>
              <a:t>) 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P.8-9</a:t>
            </a:r>
            <a:endParaRPr lang="en-US" altLang="zh-TW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7423150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848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11560</TotalTime>
  <Words>718</Words>
  <Application>Microsoft Office PowerPoint</Application>
  <PresentationFormat>如螢幕大小 (4:3)</PresentationFormat>
  <Paragraphs>138</Paragraphs>
  <Slides>24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5" baseType="lpstr">
      <vt:lpstr>Median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字型、文字與清單屬性</dc:title>
  <dc:creator>memi</dc:creator>
  <cp:keywords>AEL013500</cp:keywords>
  <cp:lastModifiedBy>Vita</cp:lastModifiedBy>
  <cp:revision>1358</cp:revision>
  <dcterms:created xsi:type="dcterms:W3CDTF">2011-06-06T16:54:13Z</dcterms:created>
  <dcterms:modified xsi:type="dcterms:W3CDTF">2017-08-29T15:14:35Z</dcterms:modified>
</cp:coreProperties>
</file>